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20"/>
  </p:notesMasterIdLst>
  <p:handoutMasterIdLst>
    <p:handoutMasterId r:id="rId21"/>
  </p:handoutMasterIdLst>
  <p:sldIdLst>
    <p:sldId id="264" r:id="rId5"/>
    <p:sldId id="256" r:id="rId6"/>
    <p:sldId id="258" r:id="rId7"/>
    <p:sldId id="265" r:id="rId8"/>
    <p:sldId id="266" r:id="rId9"/>
    <p:sldId id="267" r:id="rId10"/>
    <p:sldId id="268" r:id="rId11"/>
    <p:sldId id="269" r:id="rId12"/>
    <p:sldId id="270" r:id="rId13"/>
    <p:sldId id="271" r:id="rId14"/>
    <p:sldId id="272" r:id="rId15"/>
    <p:sldId id="273" r:id="rId16"/>
    <p:sldId id="274" r:id="rId17"/>
    <p:sldId id="275"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108"/>
      </p:cViewPr>
      <p:guideLst/>
    </p:cSldViewPr>
  </p:slideViewPr>
  <p:notesTextViewPr>
    <p:cViewPr>
      <p:scale>
        <a:sx n="1" d="1"/>
        <a:sy n="1" d="1"/>
      </p:scale>
      <p:origin x="0" y="0"/>
    </p:cViewPr>
  </p:notesTextViewPr>
  <p:notesViewPr>
    <p:cSldViewPr snapToGrid="0">
      <p:cViewPr varScale="1">
        <p:scale>
          <a:sx n="60" d="100"/>
          <a:sy n="60" d="100"/>
        </p:scale>
        <p:origin x="167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9B3372-74CF-4E21-A4D4-286B22AA5A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63762BE-D43C-49F5-99A5-BF49C69592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85766F-5EC0-4797-B4D1-777FCB005B11}" type="datetimeFigureOut">
              <a:rPr lang="en-US" smtClean="0"/>
              <a:t>2/16/2024</a:t>
            </a:fld>
            <a:endParaRPr lang="en-US" dirty="0"/>
          </a:p>
        </p:txBody>
      </p:sp>
      <p:sp>
        <p:nvSpPr>
          <p:cNvPr id="4" name="Footer Placeholder 3">
            <a:extLst>
              <a:ext uri="{FF2B5EF4-FFF2-40B4-BE49-F238E27FC236}">
                <a16:creationId xmlns:a16="http://schemas.microsoft.com/office/drawing/2014/main" id="{1989E452-9BCA-4AF5-9A9C-233BF410EA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6BF9F63-CE4F-44E2-A07D-7E654DE9F5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0AC76B-F5B1-4D6E-BACD-2A80744AC929}" type="slidenum">
              <a:rPr lang="en-US" smtClean="0"/>
              <a:t>‹#›</a:t>
            </a:fld>
            <a:endParaRPr lang="en-US" dirty="0"/>
          </a:p>
        </p:txBody>
      </p:sp>
    </p:spTree>
    <p:extLst>
      <p:ext uri="{BB962C8B-B14F-4D97-AF65-F5344CB8AC3E}">
        <p14:creationId xmlns:p14="http://schemas.microsoft.com/office/powerpoint/2010/main" val="3205145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4B5EC-152C-4627-80C0-63B10D5574EF}" type="datetimeFigureOut">
              <a:rPr lang="en-US" smtClean="0"/>
              <a:t>2/16/2024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EEE60E-651F-40CC-AD73-C00F10CE42B6}" type="slidenum">
              <a:rPr lang="en-US" smtClean="0"/>
              <a:t>‹#›</a:t>
            </a:fld>
            <a:endParaRPr lang="en-US" dirty="0"/>
          </a:p>
        </p:txBody>
      </p:sp>
    </p:spTree>
    <p:extLst>
      <p:ext uri="{BB962C8B-B14F-4D97-AF65-F5344CB8AC3E}">
        <p14:creationId xmlns:p14="http://schemas.microsoft.com/office/powerpoint/2010/main" val="2025417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2/16/2024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4254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880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4279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615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2054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6622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414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9401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425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3284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2454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5272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553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9605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016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6053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7062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2/16/2024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098732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2539-0D46-AE8F-2500-CBC5108F2D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A15718-4EB3-3683-4749-D16771035AA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14323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D3E5-C7A3-47DF-A374-46BF83A69904}"/>
              </a:ext>
            </a:extLst>
          </p:cNvPr>
          <p:cNvSpPr>
            <a:spLocks noGrp="1"/>
          </p:cNvSpPr>
          <p:nvPr>
            <p:ph type="ctrTitle"/>
          </p:nvPr>
        </p:nvSpPr>
        <p:spPr/>
        <p:txBody>
          <a:bodyPr>
            <a:normAutofit/>
          </a:bodyPr>
          <a:lstStyle/>
          <a:p>
            <a:pPr algn="ctr"/>
            <a:r>
              <a:rPr lang="en-US" sz="5400" cap="none" dirty="0">
                <a:latin typeface="Rockwell" panose="02060603020205020403" pitchFamily="18" charset="0"/>
              </a:rPr>
              <a:t>“It is a tormenting thing to fear what one cannot overcome.”</a:t>
            </a:r>
          </a:p>
        </p:txBody>
      </p:sp>
      <p:sp>
        <p:nvSpPr>
          <p:cNvPr id="3" name="Subtitle 2">
            <a:extLst>
              <a:ext uri="{FF2B5EF4-FFF2-40B4-BE49-F238E27FC236}">
                <a16:creationId xmlns:a16="http://schemas.microsoft.com/office/drawing/2014/main" id="{2E78725B-6E40-4D82-B375-7831D81C29EE}"/>
              </a:ext>
            </a:extLst>
          </p:cNvPr>
          <p:cNvSpPr>
            <a:spLocks noGrp="1"/>
          </p:cNvSpPr>
          <p:nvPr>
            <p:ph type="subTitle" idx="1"/>
          </p:nvPr>
        </p:nvSpPr>
        <p:spPr>
          <a:xfrm>
            <a:off x="1876424" y="4406746"/>
            <a:ext cx="8791575" cy="851053"/>
          </a:xfrm>
        </p:spPr>
        <p:txBody>
          <a:bodyPr>
            <a:normAutofit/>
          </a:bodyPr>
          <a:lstStyle/>
          <a:p>
            <a:pPr algn="ctr"/>
            <a:r>
              <a:rPr lang="en-US" sz="4000" dirty="0">
                <a:latin typeface="Tahoma" panose="020B0604030504040204" pitchFamily="34" charset="0"/>
                <a:ea typeface="Tahoma" panose="020B0604030504040204" pitchFamily="34" charset="0"/>
                <a:cs typeface="Tahoma" panose="020B0604030504040204" pitchFamily="34" charset="0"/>
              </a:rPr>
              <a:t>Romans 6:12-18</a:t>
            </a:r>
          </a:p>
        </p:txBody>
      </p:sp>
    </p:spTree>
    <p:extLst>
      <p:ext uri="{BB962C8B-B14F-4D97-AF65-F5344CB8AC3E}">
        <p14:creationId xmlns:p14="http://schemas.microsoft.com/office/powerpoint/2010/main" val="1819359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141413" y="395926"/>
            <a:ext cx="9905998" cy="2017336"/>
          </a:xfrm>
        </p:spPr>
        <p:txBody>
          <a:bodyPr>
            <a:normAutofit/>
          </a:bodyPr>
          <a:lstStyle/>
          <a:p>
            <a:r>
              <a:rPr lang="en-US" sz="4400" cap="none" dirty="0">
                <a:latin typeface="Rockwell" panose="02060603020205020403" pitchFamily="18" charset="0"/>
              </a:rPr>
              <a:t>Without Christ, man would be fearfully and helplessly in the bondage of sin!</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idx="1"/>
          </p:nvPr>
        </p:nvSpPr>
        <p:spPr>
          <a:xfrm>
            <a:off x="1141413" y="2413262"/>
            <a:ext cx="9905999" cy="3989995"/>
          </a:xfrm>
        </p:spPr>
        <p:txBody>
          <a:bodyPr>
            <a:normAutofit/>
          </a:bodyPr>
          <a:lstStyle/>
          <a:p>
            <a:r>
              <a:rPr lang="en-US" sz="3200" dirty="0">
                <a:latin typeface="Tahoma" panose="020B0604030504040204" pitchFamily="34" charset="0"/>
                <a:ea typeface="Tahoma" panose="020B0604030504040204" pitchFamily="34" charset="0"/>
                <a:cs typeface="Tahoma" panose="020B0604030504040204" pitchFamily="34" charset="0"/>
              </a:rPr>
              <a:t>Romans 7:24 NKJV 24 O wretched man that I am! Who will deliver me from this body of death?</a:t>
            </a:r>
          </a:p>
          <a:p>
            <a:r>
              <a:rPr lang="en-US" sz="3200" dirty="0">
                <a:latin typeface="Tahoma" panose="020B0604030504040204" pitchFamily="34" charset="0"/>
                <a:ea typeface="Tahoma" panose="020B0604030504040204" pitchFamily="34" charset="0"/>
                <a:cs typeface="Tahoma" panose="020B0604030504040204" pitchFamily="34" charset="0"/>
              </a:rPr>
              <a:t>Child of God is FREED from the Dominion of Sin!</a:t>
            </a:r>
          </a:p>
          <a:p>
            <a:r>
              <a:rPr lang="en-US" sz="3200" dirty="0">
                <a:latin typeface="Tahoma" panose="020B0604030504040204" pitchFamily="34" charset="0"/>
                <a:ea typeface="Tahoma" panose="020B0604030504040204" pitchFamily="34" charset="0"/>
                <a:cs typeface="Tahoma" panose="020B0604030504040204" pitchFamily="34" charset="0"/>
              </a:rPr>
              <a:t>Colossians 1:13 “conveyed us into the kingdom of the Son of His love,” </a:t>
            </a:r>
          </a:p>
          <a:p>
            <a:r>
              <a:rPr lang="en-US" sz="3200" dirty="0">
                <a:latin typeface="Tahoma" panose="020B0604030504040204" pitchFamily="34" charset="0"/>
                <a:ea typeface="Tahoma" panose="020B0604030504040204" pitchFamily="34" charset="0"/>
                <a:cs typeface="Tahoma" panose="020B0604030504040204" pitchFamily="34" charset="0"/>
              </a:rPr>
              <a:t>Romans 6:1,2,17,18</a:t>
            </a:r>
          </a:p>
        </p:txBody>
      </p:sp>
    </p:spTree>
    <p:extLst>
      <p:ext uri="{BB962C8B-B14F-4D97-AF65-F5344CB8AC3E}">
        <p14:creationId xmlns:p14="http://schemas.microsoft.com/office/powerpoint/2010/main" val="217217949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9FCF-0D4E-0CDF-6BC2-1768F9719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220A7-0A64-B85A-4E6A-0EA0D4F16063}"/>
              </a:ext>
            </a:extLst>
          </p:cNvPr>
          <p:cNvSpPr>
            <a:spLocks noGrp="1"/>
          </p:cNvSpPr>
          <p:nvPr>
            <p:ph type="title"/>
          </p:nvPr>
        </p:nvSpPr>
        <p:spPr>
          <a:xfrm>
            <a:off x="1141414" y="113122"/>
            <a:ext cx="9905998" cy="1206631"/>
          </a:xfrm>
        </p:spPr>
        <p:txBody>
          <a:bodyPr>
            <a:normAutofit/>
          </a:bodyPr>
          <a:lstStyle/>
          <a:p>
            <a:r>
              <a:rPr lang="en-US" sz="6000" cap="none" dirty="0">
                <a:latin typeface="Rockwell" panose="02060603020205020403" pitchFamily="18" charset="0"/>
              </a:rPr>
              <a:t>Freedom From Sin</a:t>
            </a:r>
            <a:endParaRPr lang="en-US" sz="44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78CA8AAF-ADE1-B73E-4EB0-14E84CCAE2D8}"/>
              </a:ext>
            </a:extLst>
          </p:cNvPr>
          <p:cNvSpPr>
            <a:spLocks noGrp="1"/>
          </p:cNvSpPr>
          <p:nvPr>
            <p:ph idx="1"/>
          </p:nvPr>
        </p:nvSpPr>
        <p:spPr>
          <a:xfrm>
            <a:off x="1141413" y="1055802"/>
            <a:ext cx="9905999" cy="5269583"/>
          </a:xfrm>
        </p:spPr>
        <p:txBody>
          <a:bodyPr>
            <a:noAutofit/>
          </a:bodyPr>
          <a:lstStyle/>
          <a:p>
            <a:pPr>
              <a:lnSpc>
                <a:spcPct val="150000"/>
              </a:lnSpc>
            </a:pPr>
            <a:r>
              <a:rPr lang="en-US" sz="3600" dirty="0">
                <a:latin typeface="Tahoma" panose="020B0604030504040204" pitchFamily="34" charset="0"/>
                <a:ea typeface="Tahoma" panose="020B0604030504040204" pitchFamily="34" charset="0"/>
                <a:cs typeface="Tahoma" panose="020B0604030504040204" pitchFamily="34" charset="0"/>
              </a:rPr>
              <a:t>The Gospel – A Gospel of Freedom</a:t>
            </a:r>
          </a:p>
          <a:p>
            <a:pPr>
              <a:lnSpc>
                <a:spcPct val="150000"/>
              </a:lnSpc>
            </a:pPr>
            <a:r>
              <a:rPr lang="en-US" sz="3600" dirty="0">
                <a:latin typeface="Tahoma" panose="020B0604030504040204" pitchFamily="34" charset="0"/>
                <a:ea typeface="Tahoma" panose="020B0604030504040204" pitchFamily="34" charset="0"/>
                <a:cs typeface="Tahoma" panose="020B0604030504040204" pitchFamily="34" charset="0"/>
              </a:rPr>
              <a:t>Isaiah 61:1-3  “To proclaim liberty to the captives”</a:t>
            </a:r>
          </a:p>
          <a:p>
            <a:pPr>
              <a:lnSpc>
                <a:spcPct val="150000"/>
              </a:lnSpc>
            </a:pPr>
            <a:r>
              <a:rPr lang="en-US" sz="3600" dirty="0">
                <a:latin typeface="Tahoma" panose="020B0604030504040204" pitchFamily="34" charset="0"/>
                <a:ea typeface="Tahoma" panose="020B0604030504040204" pitchFamily="34" charset="0"/>
                <a:cs typeface="Tahoma" panose="020B0604030504040204" pitchFamily="34" charset="0"/>
              </a:rPr>
              <a:t> 2 Corinthians 3:17 “where the Spirit of the Lord is, there is liberty.” </a:t>
            </a:r>
          </a:p>
          <a:p>
            <a:pPr>
              <a:lnSpc>
                <a:spcPct val="150000"/>
              </a:lnSpc>
            </a:pPr>
            <a:r>
              <a:rPr lang="en-US" sz="3600" dirty="0">
                <a:latin typeface="Tahoma" panose="020B0604030504040204" pitchFamily="34" charset="0"/>
                <a:ea typeface="Tahoma" panose="020B0604030504040204" pitchFamily="34" charset="0"/>
                <a:cs typeface="Tahoma" panose="020B0604030504040204" pitchFamily="34" charset="0"/>
              </a:rPr>
              <a:t>Galatians 5:1 “Christ has made us free”</a:t>
            </a:r>
          </a:p>
        </p:txBody>
      </p:sp>
    </p:spTree>
    <p:extLst>
      <p:ext uri="{BB962C8B-B14F-4D97-AF65-F5344CB8AC3E}">
        <p14:creationId xmlns:p14="http://schemas.microsoft.com/office/powerpoint/2010/main" val="19388822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28D3D-4548-4245-580E-270EC7EF5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BD83C-52D2-878A-8766-640DF1BF6F6F}"/>
              </a:ext>
            </a:extLst>
          </p:cNvPr>
          <p:cNvSpPr>
            <a:spLocks noGrp="1"/>
          </p:cNvSpPr>
          <p:nvPr>
            <p:ph type="title"/>
          </p:nvPr>
        </p:nvSpPr>
        <p:spPr>
          <a:xfrm>
            <a:off x="1141414" y="113122"/>
            <a:ext cx="9905998" cy="1206631"/>
          </a:xfrm>
        </p:spPr>
        <p:txBody>
          <a:bodyPr>
            <a:normAutofit/>
          </a:bodyPr>
          <a:lstStyle/>
          <a:p>
            <a:r>
              <a:rPr lang="en-US" sz="6000" cap="none" dirty="0">
                <a:latin typeface="Rockwell" panose="02060603020205020403" pitchFamily="18" charset="0"/>
              </a:rPr>
              <a:t>The God Of Deliverance</a:t>
            </a:r>
            <a:endParaRPr lang="en-US" sz="44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F304DA6D-D440-4D1C-B8B3-FF2A5D23CD7E}"/>
              </a:ext>
            </a:extLst>
          </p:cNvPr>
          <p:cNvSpPr>
            <a:spLocks noGrp="1"/>
          </p:cNvSpPr>
          <p:nvPr>
            <p:ph idx="1"/>
          </p:nvPr>
        </p:nvSpPr>
        <p:spPr>
          <a:xfrm>
            <a:off x="1141413" y="1055802"/>
            <a:ext cx="9905999" cy="5269583"/>
          </a:xfrm>
        </p:spPr>
        <p:txBody>
          <a:bodyPr>
            <a:noAutofit/>
          </a:bodyPr>
          <a:lstStyle/>
          <a:p>
            <a:pPr>
              <a:lnSpc>
                <a:spcPct val="100000"/>
              </a:lnSpc>
            </a:pPr>
            <a:r>
              <a:rPr lang="en-US" sz="3300" dirty="0">
                <a:latin typeface="Tahoma" panose="020B0604030504040204" pitchFamily="34" charset="0"/>
                <a:ea typeface="Tahoma" panose="020B0604030504040204" pitchFamily="34" charset="0"/>
                <a:cs typeface="Tahoma" panose="020B0604030504040204" pitchFamily="34" charset="0"/>
              </a:rPr>
              <a:t>Exodus 20:2 “brought you out of the land of Egypt”</a:t>
            </a:r>
          </a:p>
          <a:p>
            <a:pPr>
              <a:lnSpc>
                <a:spcPct val="100000"/>
              </a:lnSpc>
            </a:pPr>
            <a:r>
              <a:rPr lang="en-US" sz="3300" dirty="0">
                <a:latin typeface="Tahoma" panose="020B0604030504040204" pitchFamily="34" charset="0"/>
                <a:ea typeface="Tahoma" panose="020B0604030504040204" pitchFamily="34" charset="0"/>
                <a:cs typeface="Tahoma" panose="020B0604030504040204" pitchFamily="34" charset="0"/>
              </a:rPr>
              <a:t>John 8:34 ”whoever commits sin is a slave of sin.” </a:t>
            </a:r>
          </a:p>
          <a:p>
            <a:pPr>
              <a:lnSpc>
                <a:spcPct val="100000"/>
              </a:lnSpc>
            </a:pPr>
            <a:r>
              <a:rPr lang="en-US" sz="3300" dirty="0">
                <a:latin typeface="Tahoma" panose="020B0604030504040204" pitchFamily="34" charset="0"/>
                <a:ea typeface="Tahoma" panose="020B0604030504040204" pitchFamily="34" charset="0"/>
                <a:cs typeface="Tahoma" panose="020B0604030504040204" pitchFamily="34" charset="0"/>
              </a:rPr>
              <a:t> Exodus 3:7,8 “to deliver them out of the hand of the Egyptians”</a:t>
            </a:r>
          </a:p>
          <a:p>
            <a:pPr>
              <a:lnSpc>
                <a:spcPct val="100000"/>
              </a:lnSpc>
            </a:pPr>
            <a:r>
              <a:rPr lang="en-US" sz="3300" dirty="0">
                <a:latin typeface="Tahoma" panose="020B0604030504040204" pitchFamily="34" charset="0"/>
                <a:ea typeface="Tahoma" panose="020B0604030504040204" pitchFamily="34" charset="0"/>
                <a:cs typeface="Tahoma" panose="020B0604030504040204" pitchFamily="34" charset="0"/>
              </a:rPr>
              <a:t>Romans 15:4 “were written before were written for our learning”</a:t>
            </a:r>
          </a:p>
          <a:p>
            <a:pPr>
              <a:lnSpc>
                <a:spcPct val="100000"/>
              </a:lnSpc>
            </a:pPr>
            <a:r>
              <a:rPr lang="en-US" sz="3300" dirty="0">
                <a:latin typeface="Tahoma" panose="020B0604030504040204" pitchFamily="34" charset="0"/>
                <a:ea typeface="Tahoma" panose="020B0604030504040204" pitchFamily="34" charset="0"/>
                <a:cs typeface="Tahoma" panose="020B0604030504040204" pitchFamily="34" charset="0"/>
              </a:rPr>
              <a:t>John 3:16 “God so loved the world that He gave His only begotten Son”</a:t>
            </a:r>
          </a:p>
        </p:txBody>
      </p:sp>
    </p:spTree>
    <p:extLst>
      <p:ext uri="{BB962C8B-B14F-4D97-AF65-F5344CB8AC3E}">
        <p14:creationId xmlns:p14="http://schemas.microsoft.com/office/powerpoint/2010/main" val="236410242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74DB5-DA5D-9692-8A02-5F69DC0EA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2FEF7-2FE7-90E0-A73A-AB2D348C32E2}"/>
              </a:ext>
            </a:extLst>
          </p:cNvPr>
          <p:cNvSpPr>
            <a:spLocks noGrp="1"/>
          </p:cNvSpPr>
          <p:nvPr>
            <p:ph type="title"/>
          </p:nvPr>
        </p:nvSpPr>
        <p:spPr>
          <a:xfrm>
            <a:off x="1141414" y="113122"/>
            <a:ext cx="9905998" cy="1206631"/>
          </a:xfrm>
        </p:spPr>
        <p:txBody>
          <a:bodyPr>
            <a:normAutofit/>
          </a:bodyPr>
          <a:lstStyle/>
          <a:p>
            <a:r>
              <a:rPr lang="en-US" sz="6000" cap="none" dirty="0">
                <a:latin typeface="Rockwell" panose="02060603020205020403" pitchFamily="18" charset="0"/>
              </a:rPr>
              <a:t>God Provides Freedom </a:t>
            </a:r>
            <a:endParaRPr lang="en-US" sz="44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C84C81B2-3724-5C7C-0E83-A0D2E9610124}"/>
              </a:ext>
            </a:extLst>
          </p:cNvPr>
          <p:cNvSpPr>
            <a:spLocks noGrp="1"/>
          </p:cNvSpPr>
          <p:nvPr>
            <p:ph idx="1"/>
          </p:nvPr>
        </p:nvSpPr>
        <p:spPr>
          <a:xfrm>
            <a:off x="1141413" y="1055802"/>
            <a:ext cx="9905999" cy="5269583"/>
          </a:xfrm>
        </p:spPr>
        <p:txBody>
          <a:bodyPr>
            <a:noAutofit/>
          </a:bodyPr>
          <a:lstStyle/>
          <a:p>
            <a:pPr>
              <a:lnSpc>
                <a:spcPct val="150000"/>
              </a:lnSpc>
            </a:pPr>
            <a:r>
              <a:rPr lang="en-US" sz="3300" dirty="0">
                <a:latin typeface="Tahoma" panose="020B0604030504040204" pitchFamily="34" charset="0"/>
                <a:ea typeface="Tahoma" panose="020B0604030504040204" pitchFamily="34" charset="0"/>
                <a:cs typeface="Tahoma" panose="020B0604030504040204" pitchFamily="34" charset="0"/>
              </a:rPr>
              <a:t>“Freedom” absence of unjust restraint</a:t>
            </a:r>
          </a:p>
          <a:p>
            <a:pPr>
              <a:lnSpc>
                <a:spcPct val="150000"/>
              </a:lnSpc>
            </a:pPr>
            <a:r>
              <a:rPr lang="en-US" sz="3300" dirty="0">
                <a:latin typeface="Tahoma" panose="020B0604030504040204" pitchFamily="34" charset="0"/>
                <a:ea typeface="Tahoma" panose="020B0604030504040204" pitchFamily="34" charset="0"/>
                <a:cs typeface="Tahoma" panose="020B0604030504040204" pitchFamily="34" charset="0"/>
              </a:rPr>
              <a:t>Collective or Personal / External of Internal</a:t>
            </a:r>
          </a:p>
          <a:p>
            <a:pPr>
              <a:lnSpc>
                <a:spcPct val="150000"/>
              </a:lnSpc>
            </a:pPr>
            <a:r>
              <a:rPr lang="en-US" sz="3300" dirty="0">
                <a:latin typeface="Tahoma" panose="020B0604030504040204" pitchFamily="34" charset="0"/>
                <a:ea typeface="Tahoma" panose="020B0604030504040204" pitchFamily="34" charset="0"/>
                <a:cs typeface="Tahoma" panose="020B0604030504040204" pitchFamily="34" charset="0"/>
              </a:rPr>
              <a:t> Not the type expected by Jews – Acts 1:6</a:t>
            </a:r>
          </a:p>
          <a:p>
            <a:pPr>
              <a:lnSpc>
                <a:spcPct val="150000"/>
              </a:lnSpc>
            </a:pPr>
            <a:r>
              <a:rPr lang="en-US" sz="3300" dirty="0">
                <a:latin typeface="Tahoma" panose="020B0604030504040204" pitchFamily="34" charset="0"/>
                <a:ea typeface="Tahoma" panose="020B0604030504040204" pitchFamily="34" charset="0"/>
                <a:cs typeface="Tahoma" panose="020B0604030504040204" pitchFamily="34" charset="0"/>
              </a:rPr>
              <a:t>Freedom in Christ pertains to the Inner man – may be enjoyed even under conditions of eternal restraint – Acts 16:23-25</a:t>
            </a:r>
          </a:p>
        </p:txBody>
      </p:sp>
    </p:spTree>
    <p:extLst>
      <p:ext uri="{BB962C8B-B14F-4D97-AF65-F5344CB8AC3E}">
        <p14:creationId xmlns:p14="http://schemas.microsoft.com/office/powerpoint/2010/main" val="6700276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2BBB1-0A65-B0BF-BAD5-0B5A3F709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D18DC8-54AB-56E8-9ABE-C5CA0C669C67}"/>
              </a:ext>
            </a:extLst>
          </p:cNvPr>
          <p:cNvSpPr>
            <a:spLocks noGrp="1"/>
          </p:cNvSpPr>
          <p:nvPr>
            <p:ph type="title"/>
          </p:nvPr>
        </p:nvSpPr>
        <p:spPr>
          <a:xfrm>
            <a:off x="1141414" y="113122"/>
            <a:ext cx="9905998" cy="1206631"/>
          </a:xfrm>
        </p:spPr>
        <p:txBody>
          <a:bodyPr>
            <a:normAutofit fontScale="90000"/>
          </a:bodyPr>
          <a:lstStyle/>
          <a:p>
            <a:r>
              <a:rPr lang="en-US" sz="6000" cap="none" dirty="0">
                <a:latin typeface="Rockwell" panose="02060603020205020403" pitchFamily="18" charset="0"/>
              </a:rPr>
              <a:t>Christ Offers  Freedom From:</a:t>
            </a:r>
            <a:endParaRPr lang="en-US" sz="44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048E2A67-820E-2486-A1A0-2E1749BEC549}"/>
              </a:ext>
            </a:extLst>
          </p:cNvPr>
          <p:cNvSpPr>
            <a:spLocks noGrp="1"/>
          </p:cNvSpPr>
          <p:nvPr>
            <p:ph idx="1"/>
          </p:nvPr>
        </p:nvSpPr>
        <p:spPr>
          <a:xfrm>
            <a:off x="1141413" y="1055802"/>
            <a:ext cx="9905999" cy="5269583"/>
          </a:xfrm>
        </p:spPr>
        <p:txBody>
          <a:bodyPr>
            <a:noAutofit/>
          </a:bodyPr>
          <a:lstStyle/>
          <a:p>
            <a:pPr>
              <a:lnSpc>
                <a:spcPct val="150000"/>
              </a:lnSpc>
            </a:pPr>
            <a:r>
              <a:rPr lang="en-US" sz="4000" dirty="0">
                <a:latin typeface="Tahoma" panose="020B0604030504040204" pitchFamily="34" charset="0"/>
                <a:ea typeface="Tahoma" panose="020B0604030504040204" pitchFamily="34" charset="0"/>
                <a:cs typeface="Tahoma" panose="020B0604030504040204" pitchFamily="34" charset="0"/>
              </a:rPr>
              <a:t>Tyranny of Satan – Acts 26:17,18</a:t>
            </a:r>
          </a:p>
          <a:p>
            <a:pPr>
              <a:lnSpc>
                <a:spcPct val="150000"/>
              </a:lnSpc>
            </a:pPr>
            <a:r>
              <a:rPr lang="en-US" sz="4000" dirty="0">
                <a:latin typeface="Tahoma" panose="020B0604030504040204" pitchFamily="34" charset="0"/>
                <a:ea typeface="Tahoma" panose="020B0604030504040204" pitchFamily="34" charset="0"/>
                <a:cs typeface="Tahoma" panose="020B0604030504040204" pitchFamily="34" charset="0"/>
              </a:rPr>
              <a:t>Sin – John 8:30-36</a:t>
            </a:r>
          </a:p>
          <a:p>
            <a:pPr>
              <a:lnSpc>
                <a:spcPct val="150000"/>
              </a:lnSpc>
            </a:pPr>
            <a:r>
              <a:rPr lang="en-US" sz="4000" dirty="0">
                <a:latin typeface="Tahoma" panose="020B0604030504040204" pitchFamily="34" charset="0"/>
                <a:ea typeface="Tahoma" panose="020B0604030504040204" pitchFamily="34" charset="0"/>
                <a:cs typeface="Tahoma" panose="020B0604030504040204" pitchFamily="34" charset="0"/>
              </a:rPr>
              <a:t>Guilt Of Past Sins – Acts 2:38   </a:t>
            </a:r>
          </a:p>
          <a:p>
            <a:pPr>
              <a:lnSpc>
                <a:spcPct val="150000"/>
              </a:lnSpc>
            </a:pPr>
            <a:r>
              <a:rPr lang="en-US" sz="4000" dirty="0">
                <a:latin typeface="Tahoma" panose="020B0604030504040204" pitchFamily="34" charset="0"/>
                <a:ea typeface="Tahoma" panose="020B0604030504040204" pitchFamily="34" charset="0"/>
                <a:cs typeface="Tahoma" panose="020B0604030504040204" pitchFamily="34" charset="0"/>
              </a:rPr>
              <a:t>Temptation – 1 Corinthians 10:13</a:t>
            </a:r>
          </a:p>
          <a:p>
            <a:pPr>
              <a:lnSpc>
                <a:spcPct val="150000"/>
              </a:lnSpc>
            </a:pPr>
            <a:r>
              <a:rPr lang="en-US" sz="4000" dirty="0">
                <a:latin typeface="Tahoma" panose="020B0604030504040204" pitchFamily="34" charset="0"/>
                <a:ea typeface="Tahoma" panose="020B0604030504040204" pitchFamily="34" charset="0"/>
                <a:cs typeface="Tahoma" panose="020B0604030504040204" pitchFamily="34" charset="0"/>
              </a:rPr>
              <a:t>Practice of Sin – 1 John 5:18; Titus 2:14</a:t>
            </a:r>
            <a:r>
              <a:rPr lang="en-US" sz="33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183764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0B0F7-D351-7A55-3006-A697121AC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DE99B-0674-0DA0-977A-3BE29EBCEF33}"/>
              </a:ext>
            </a:extLst>
          </p:cNvPr>
          <p:cNvSpPr>
            <a:spLocks noGrp="1"/>
          </p:cNvSpPr>
          <p:nvPr>
            <p:ph type="title"/>
          </p:nvPr>
        </p:nvSpPr>
        <p:spPr>
          <a:xfrm>
            <a:off x="1141414" y="113122"/>
            <a:ext cx="9905998" cy="2262433"/>
          </a:xfrm>
        </p:spPr>
        <p:txBody>
          <a:bodyPr>
            <a:noAutofit/>
          </a:bodyPr>
          <a:lstStyle/>
          <a:p>
            <a:r>
              <a:rPr lang="en-US" sz="4400" cap="none" dirty="0">
                <a:latin typeface="Rockwell" panose="02060603020205020403" pitchFamily="18" charset="0"/>
              </a:rPr>
              <a:t>Life Of A Christian: Christ as Savior, and King &amp; Christ FOR Us and IN Us</a:t>
            </a:r>
            <a:endParaRPr lang="en-US" sz="32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800A76E7-8EAF-141A-65DF-AD9B3EB72B1A}"/>
              </a:ext>
            </a:extLst>
          </p:cNvPr>
          <p:cNvSpPr>
            <a:spLocks noGrp="1"/>
          </p:cNvSpPr>
          <p:nvPr>
            <p:ph idx="1"/>
          </p:nvPr>
        </p:nvSpPr>
        <p:spPr>
          <a:xfrm>
            <a:off x="1065998" y="1866506"/>
            <a:ext cx="10792922" cy="4562573"/>
          </a:xfrm>
        </p:spPr>
        <p:txBody>
          <a:bodyPr>
            <a:noAutofit/>
          </a:bodyPr>
          <a:lstStyle/>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Romans 6:1-7 “we who died to sin live any longer in it?” </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Hebrews 9:13,14 “cleanse…conscience from dead works” </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1 Corinthians 1:4-9 “you may be blameless”</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1 Corinthians 15:56,57 “gives us the victory through our Lord Jesus Christ.” </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Hebrews 2:14,15 “fear of death…subject to bondage.”</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Matthew 11:28-30 “servant-hood” loving, beneficial…</a:t>
            </a:r>
          </a:p>
          <a:p>
            <a:pPr>
              <a:lnSpc>
                <a:spcPct val="100000"/>
              </a:lnSpc>
            </a:pPr>
            <a:r>
              <a:rPr lang="en-US" sz="3000" dirty="0">
                <a:latin typeface="Tahoma" panose="020B0604030504040204" pitchFamily="34" charset="0"/>
                <a:ea typeface="Tahoma" panose="020B0604030504040204" pitchFamily="34" charset="0"/>
                <a:cs typeface="Tahoma" panose="020B0604030504040204" pitchFamily="34" charset="0"/>
              </a:rPr>
              <a:t>Romans 8:15  “Abba, Father”</a:t>
            </a:r>
          </a:p>
        </p:txBody>
      </p:sp>
    </p:spTree>
    <p:extLst>
      <p:ext uri="{BB962C8B-B14F-4D97-AF65-F5344CB8AC3E}">
        <p14:creationId xmlns:p14="http://schemas.microsoft.com/office/powerpoint/2010/main" val="8772067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57D59-9F73-FD8D-A63B-1F6A0086E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333A8-F66E-2E20-A7DE-B7A8A04CB441}"/>
              </a:ext>
            </a:extLst>
          </p:cNvPr>
          <p:cNvSpPr>
            <a:spLocks noGrp="1"/>
          </p:cNvSpPr>
          <p:nvPr>
            <p:ph type="title"/>
          </p:nvPr>
        </p:nvSpPr>
        <p:spPr>
          <a:xfrm>
            <a:off x="1141414" y="113122"/>
            <a:ext cx="9905998" cy="1065229"/>
          </a:xfrm>
        </p:spPr>
        <p:txBody>
          <a:bodyPr>
            <a:noAutofit/>
          </a:bodyPr>
          <a:lstStyle/>
          <a:p>
            <a:r>
              <a:rPr lang="en-US" sz="5400" cap="none" dirty="0">
                <a:latin typeface="Rockwell" panose="02060603020205020403" pitchFamily="18" charset="0"/>
              </a:rPr>
              <a:t>Disciplined Freedom In Christ</a:t>
            </a:r>
            <a:endParaRPr lang="en-US" sz="4000" cap="none" dirty="0">
              <a:latin typeface="Rockwell" panose="02060603020205020403" pitchFamily="18" charset="0"/>
            </a:endParaRPr>
          </a:p>
        </p:txBody>
      </p:sp>
      <p:sp>
        <p:nvSpPr>
          <p:cNvPr id="3" name="Content Placeholder 2">
            <a:extLst>
              <a:ext uri="{FF2B5EF4-FFF2-40B4-BE49-F238E27FC236}">
                <a16:creationId xmlns:a16="http://schemas.microsoft.com/office/drawing/2014/main" id="{9C212EB8-4130-EA17-537A-697AB8EE698E}"/>
              </a:ext>
            </a:extLst>
          </p:cNvPr>
          <p:cNvSpPr>
            <a:spLocks noGrp="1"/>
          </p:cNvSpPr>
          <p:nvPr>
            <p:ph idx="1"/>
          </p:nvPr>
        </p:nvSpPr>
        <p:spPr>
          <a:xfrm>
            <a:off x="1056572" y="1366888"/>
            <a:ext cx="9501448" cy="4887798"/>
          </a:xfrm>
        </p:spPr>
        <p:txBody>
          <a:bodyPr>
            <a:noAutofit/>
          </a:bodyPr>
          <a:lstStyle/>
          <a:p>
            <a:pPr>
              <a:lnSpc>
                <a:spcPct val="100000"/>
              </a:lnSpc>
            </a:pPr>
            <a:r>
              <a:rPr lang="en-US" sz="3600" dirty="0">
                <a:latin typeface="Tahoma" panose="020B0604030504040204" pitchFamily="34" charset="0"/>
                <a:ea typeface="Tahoma" panose="020B0604030504040204" pitchFamily="34" charset="0"/>
                <a:cs typeface="Tahoma" panose="020B0604030504040204" pitchFamily="34" charset="0"/>
              </a:rPr>
              <a:t>Freedom NOT the same as License, Libertinism, Autonomy, or Anarchy!</a:t>
            </a:r>
          </a:p>
          <a:p>
            <a:pPr>
              <a:lnSpc>
                <a:spcPct val="100000"/>
              </a:lnSpc>
            </a:pPr>
            <a:r>
              <a:rPr lang="en-US" sz="3600" dirty="0">
                <a:latin typeface="Tahoma" panose="020B0604030504040204" pitchFamily="34" charset="0"/>
                <a:ea typeface="Tahoma" panose="020B0604030504040204" pitchFamily="34" charset="0"/>
                <a:cs typeface="Tahoma" panose="020B0604030504040204" pitchFamily="34" charset="0"/>
              </a:rPr>
              <a:t>2 Peter 2:18,19  “promise them liberty, they themselves are slaves of corruption; for by whom a person is overcome, by him also he is brought into bondage.”</a:t>
            </a:r>
          </a:p>
          <a:p>
            <a:pPr>
              <a:lnSpc>
                <a:spcPct val="100000"/>
              </a:lnSpc>
            </a:pPr>
            <a:r>
              <a:rPr lang="en-US" sz="36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Freedom and Law are not contradictory, but complementary</a:t>
            </a:r>
          </a:p>
        </p:txBody>
      </p:sp>
    </p:spTree>
    <p:extLst>
      <p:ext uri="{BB962C8B-B14F-4D97-AF65-F5344CB8AC3E}">
        <p14:creationId xmlns:p14="http://schemas.microsoft.com/office/powerpoint/2010/main" val="338607918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C758-2239-EDD4-97E3-11560F01F1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A6C8D-E6E7-5EBC-229F-91670778C2C5}"/>
              </a:ext>
            </a:extLst>
          </p:cNvPr>
          <p:cNvSpPr>
            <a:spLocks noGrp="1"/>
          </p:cNvSpPr>
          <p:nvPr>
            <p:ph type="title"/>
          </p:nvPr>
        </p:nvSpPr>
        <p:spPr>
          <a:xfrm>
            <a:off x="1141414" y="113122"/>
            <a:ext cx="9905998" cy="1065229"/>
          </a:xfrm>
        </p:spPr>
        <p:txBody>
          <a:bodyPr>
            <a:noAutofit/>
          </a:bodyPr>
          <a:lstStyle/>
          <a:p>
            <a:r>
              <a:rPr lang="en-US" sz="4000" cap="none" dirty="0">
                <a:effectLst>
                  <a:outerShdw blurRad="38100" dist="38100" dir="2700000" algn="tl">
                    <a:srgbClr val="000000">
                      <a:alpha val="43137"/>
                    </a:srgbClr>
                  </a:outerShdw>
                </a:effectLst>
                <a:latin typeface="Rockwell" panose="02060603020205020403" pitchFamily="18" charset="0"/>
              </a:rPr>
              <a:t>The Blessings Of Freedom In Christ Involve:</a:t>
            </a:r>
            <a:endParaRPr lang="en-US" sz="2800"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EE830D49-8DED-80F5-1100-426D34E191B0}"/>
              </a:ext>
            </a:extLst>
          </p:cNvPr>
          <p:cNvSpPr>
            <a:spLocks noGrp="1"/>
          </p:cNvSpPr>
          <p:nvPr>
            <p:ph idx="1"/>
          </p:nvPr>
        </p:nvSpPr>
        <p:spPr>
          <a:xfrm>
            <a:off x="1056571" y="1366888"/>
            <a:ext cx="10246167" cy="4887798"/>
          </a:xfrm>
        </p:spPr>
        <p:txBody>
          <a:bodyPr>
            <a:noAutofit/>
          </a:bodyPr>
          <a:lstStyle/>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Necessity Of Guidance – Jeremiah 10:23</a:t>
            </a:r>
          </a:p>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Goodness of Divine Revelation – Psalm 19:7-14</a:t>
            </a:r>
          </a:p>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Benefit Of Conscience – 1 Timothy 1:5,6</a:t>
            </a:r>
          </a:p>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Advantage of Control – 2 Corinthians 5:13,14</a:t>
            </a:r>
          </a:p>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Value of Discipline – 1 Corinthians 9:24-27</a:t>
            </a:r>
          </a:p>
          <a:p>
            <a:pPr>
              <a:lnSpc>
                <a:spcPct val="125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Importance of Correction- Hebrews 12:5-11</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158397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1A4DC-5C66-3F1C-C359-67CF0F82F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8FAD11-E641-32E0-514C-B3E3425C7C8F}"/>
              </a:ext>
            </a:extLst>
          </p:cNvPr>
          <p:cNvSpPr>
            <a:spLocks noGrp="1"/>
          </p:cNvSpPr>
          <p:nvPr>
            <p:ph type="title"/>
          </p:nvPr>
        </p:nvSpPr>
        <p:spPr>
          <a:xfrm>
            <a:off x="1141414" y="113122"/>
            <a:ext cx="9905998" cy="1941920"/>
          </a:xfrm>
        </p:spPr>
        <p:txBody>
          <a:bodyPr>
            <a:noAutofit/>
          </a:bodyPr>
          <a:lstStyle/>
          <a:p>
            <a:r>
              <a:rPr lang="en-US" sz="4800" cap="none" dirty="0">
                <a:effectLst>
                  <a:outerShdw blurRad="38100" dist="38100" dir="2700000" algn="tl">
                    <a:srgbClr val="000000">
                      <a:alpha val="43137"/>
                    </a:srgbClr>
                  </a:outerShdw>
                </a:effectLst>
                <a:latin typeface="Rockwell" panose="02060603020205020403" pitchFamily="18" charset="0"/>
              </a:rPr>
              <a:t>The Gift Of Freedom  -  A Treasure to Preserve</a:t>
            </a:r>
            <a:endParaRPr lang="en-US"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1235AF4C-A0E5-08DE-8E46-F10F0A55A5FD}"/>
              </a:ext>
            </a:extLst>
          </p:cNvPr>
          <p:cNvSpPr>
            <a:spLocks noGrp="1"/>
          </p:cNvSpPr>
          <p:nvPr>
            <p:ph idx="1"/>
          </p:nvPr>
        </p:nvSpPr>
        <p:spPr>
          <a:xfrm>
            <a:off x="972916" y="1875933"/>
            <a:ext cx="10246167" cy="4440025"/>
          </a:xfrm>
        </p:spPr>
        <p:txBody>
          <a:bodyPr>
            <a:noAutofit/>
          </a:bodyPr>
          <a:lstStyle/>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Peter 2:20-22  - Spiritual freedom must be cherished and protected</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Ephesians 6:10-18  “Put on the whole armor of God, that you may be able to stand against the wiles of the devil.”</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Peter 2:1-7 - Guard our freedom against false teachers</a:t>
            </a:r>
          </a:p>
        </p:txBody>
      </p:sp>
    </p:spTree>
    <p:extLst>
      <p:ext uri="{BB962C8B-B14F-4D97-AF65-F5344CB8AC3E}">
        <p14:creationId xmlns:p14="http://schemas.microsoft.com/office/powerpoint/2010/main" val="208546803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EB0D-5218-74DD-7E24-1C8904D50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7CEA5A-E943-26D9-C456-3E8E0B8E9FFF}"/>
              </a:ext>
            </a:extLst>
          </p:cNvPr>
          <p:cNvSpPr>
            <a:spLocks noGrp="1"/>
          </p:cNvSpPr>
          <p:nvPr>
            <p:ph type="title"/>
          </p:nvPr>
        </p:nvSpPr>
        <p:spPr>
          <a:xfrm>
            <a:off x="1141414" y="113122"/>
            <a:ext cx="9905998" cy="1941920"/>
          </a:xfrm>
        </p:spPr>
        <p:txBody>
          <a:bodyPr>
            <a:noAutofit/>
          </a:bodyPr>
          <a:lstStyle/>
          <a:p>
            <a:r>
              <a:rPr lang="en-US" sz="4800" cap="none" dirty="0">
                <a:effectLst>
                  <a:outerShdw blurRad="38100" dist="38100" dir="2700000" algn="tl">
                    <a:srgbClr val="000000">
                      <a:alpha val="43137"/>
                    </a:srgbClr>
                  </a:outerShdw>
                </a:effectLst>
                <a:latin typeface="Rockwell" panose="02060603020205020403" pitchFamily="18" charset="0"/>
              </a:rPr>
              <a:t>Freedom Calls For Gratitude And Godly Living, Including:</a:t>
            </a:r>
            <a:endParaRPr lang="en-US"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EE7EE9F2-500E-94E0-80F3-E158299C72C9}"/>
              </a:ext>
            </a:extLst>
          </p:cNvPr>
          <p:cNvSpPr>
            <a:spLocks noGrp="1"/>
          </p:cNvSpPr>
          <p:nvPr>
            <p:ph idx="1"/>
          </p:nvPr>
        </p:nvSpPr>
        <p:spPr>
          <a:xfrm>
            <a:off x="972916" y="1875933"/>
            <a:ext cx="10246167" cy="4440025"/>
          </a:xfrm>
        </p:spPr>
        <p:txBody>
          <a:bodyPr>
            <a:noAutofit/>
          </a:bodyPr>
          <a:lstStyle/>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Growth in ability to live above sin- Ephesians 4:20-24</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“Indicative” (you have died to sin) must become the “Imperative” (SIN NOT).  Romans 6:2</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Unselfish, loving exercise of freedom- Romans 9:1-3</a:t>
            </a:r>
          </a:p>
        </p:txBody>
      </p:sp>
    </p:spTree>
    <p:extLst>
      <p:ext uri="{BB962C8B-B14F-4D97-AF65-F5344CB8AC3E}">
        <p14:creationId xmlns:p14="http://schemas.microsoft.com/office/powerpoint/2010/main" val="17483063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FB119-8847-6ED0-CB41-D5D54E32A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05F60-5111-C362-F900-E32BB63B0DE1}"/>
              </a:ext>
            </a:extLst>
          </p:cNvPr>
          <p:cNvSpPr>
            <a:spLocks noGrp="1"/>
          </p:cNvSpPr>
          <p:nvPr>
            <p:ph type="title"/>
          </p:nvPr>
        </p:nvSpPr>
        <p:spPr>
          <a:xfrm>
            <a:off x="1141414" y="113122"/>
            <a:ext cx="9905998" cy="1941920"/>
          </a:xfrm>
        </p:spPr>
        <p:txBody>
          <a:bodyPr>
            <a:noAutofit/>
          </a:bodyPr>
          <a:lstStyle/>
          <a:p>
            <a:r>
              <a:rPr lang="en-US" sz="4800" cap="none" dirty="0">
                <a:effectLst>
                  <a:outerShdw blurRad="38100" dist="38100" dir="2700000" algn="tl">
                    <a:srgbClr val="000000">
                      <a:alpha val="43137"/>
                    </a:srgbClr>
                  </a:outerShdw>
                </a:effectLst>
                <a:latin typeface="Rockwell" panose="02060603020205020403" pitchFamily="18" charset="0"/>
              </a:rPr>
              <a:t>Freedom Is Reason To Rejoice – Free For Service:</a:t>
            </a:r>
            <a:endParaRPr lang="en-US"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EB2E1249-19AE-2C46-F3D3-EC30D5D8A1A6}"/>
              </a:ext>
            </a:extLst>
          </p:cNvPr>
          <p:cNvSpPr>
            <a:spLocks noGrp="1"/>
          </p:cNvSpPr>
          <p:nvPr>
            <p:ph idx="1"/>
          </p:nvPr>
        </p:nvSpPr>
        <p:spPr>
          <a:xfrm>
            <a:off x="972916" y="1875933"/>
            <a:ext cx="10246167" cy="4440025"/>
          </a:xfrm>
        </p:spPr>
        <p:txBody>
          <a:bodyPr>
            <a:noAutofit/>
          </a:bodyPr>
          <a:lstStyle/>
          <a:p>
            <a:pPr>
              <a:lnSpc>
                <a:spcPct val="100000"/>
              </a:lnSpc>
            </a:pPr>
            <a:r>
              <a:rPr 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To God – 1 Thessalonians 1:9</a:t>
            </a:r>
          </a:p>
          <a:p>
            <a:pPr>
              <a:lnSpc>
                <a:spcPct val="100000"/>
              </a:lnSpc>
            </a:pPr>
            <a:r>
              <a:rPr 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To Righteousness – Romans 6:18</a:t>
            </a:r>
          </a:p>
          <a:p>
            <a:pPr>
              <a:lnSpc>
                <a:spcPct val="100000"/>
              </a:lnSpc>
            </a:pPr>
            <a:r>
              <a:rPr 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To Our Fellow Man – 1 Corinthians 9:19</a:t>
            </a:r>
          </a:p>
          <a:p>
            <a:pPr>
              <a:lnSpc>
                <a:spcPct val="100000"/>
              </a:lnSpc>
            </a:pPr>
            <a:r>
              <a:rPr 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To Share In His Victory Over Evil – John 16:33</a:t>
            </a:r>
          </a:p>
          <a:p>
            <a:pPr>
              <a:lnSpc>
                <a:spcPct val="100000"/>
              </a:lnSpc>
            </a:pPr>
            <a:r>
              <a:rPr 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Corinthians 15:56,57</a:t>
            </a:r>
          </a:p>
        </p:txBody>
      </p:sp>
    </p:spTree>
    <p:extLst>
      <p:ext uri="{BB962C8B-B14F-4D97-AF65-F5344CB8AC3E}">
        <p14:creationId xmlns:p14="http://schemas.microsoft.com/office/powerpoint/2010/main" val="9815650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75F8-A404-F74C-8F92-0CFDBD33E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85E3F1-786A-1830-EA31-33D94A36F001}"/>
              </a:ext>
            </a:extLst>
          </p:cNvPr>
          <p:cNvSpPr>
            <a:spLocks noGrp="1"/>
          </p:cNvSpPr>
          <p:nvPr>
            <p:ph type="title"/>
          </p:nvPr>
        </p:nvSpPr>
        <p:spPr>
          <a:xfrm>
            <a:off x="1141414" y="113122"/>
            <a:ext cx="9905998" cy="1941920"/>
          </a:xfrm>
        </p:spPr>
        <p:txBody>
          <a:bodyPr>
            <a:noAutofit/>
          </a:bodyPr>
          <a:lstStyle/>
          <a:p>
            <a:r>
              <a:rPr lang="en-US" sz="4800" cap="none" dirty="0">
                <a:effectLst>
                  <a:outerShdw blurRad="38100" dist="38100" dir="2700000" algn="tl">
                    <a:srgbClr val="000000">
                      <a:alpha val="43137"/>
                    </a:srgbClr>
                  </a:outerShdw>
                </a:effectLst>
                <a:latin typeface="Rockwell" panose="02060603020205020403" pitchFamily="18" charset="0"/>
              </a:rPr>
              <a:t>We Can Be Confident Of The Eternal Outcome Of Our Freedom From Sin</a:t>
            </a:r>
            <a:endParaRPr lang="en-US"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D03FCDD2-6509-DC3F-72B0-90DC8129A3FF}"/>
              </a:ext>
            </a:extLst>
          </p:cNvPr>
          <p:cNvSpPr>
            <a:spLocks noGrp="1"/>
          </p:cNvSpPr>
          <p:nvPr>
            <p:ph idx="1"/>
          </p:nvPr>
        </p:nvSpPr>
        <p:spPr>
          <a:xfrm>
            <a:off x="971329" y="2055042"/>
            <a:ext cx="10246167" cy="3930977"/>
          </a:xfrm>
        </p:spPr>
        <p:txBody>
          <a:bodyPr>
            <a:noAutofit/>
          </a:bodyPr>
          <a:lstStyle/>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John 10:28,29 “no one is able to snatch them out of My Father’s hand” </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Timothy 4:8 “there is laid up for me the crown of righteousness, which the Lord, the righteous Judge, will give to me on that Day, and not to me only but also to all who have loved His appearing” </a:t>
            </a:r>
          </a:p>
        </p:txBody>
      </p:sp>
    </p:spTree>
    <p:extLst>
      <p:ext uri="{BB962C8B-B14F-4D97-AF65-F5344CB8AC3E}">
        <p14:creationId xmlns:p14="http://schemas.microsoft.com/office/powerpoint/2010/main" val="3073210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CF5D8-0FCA-35FF-5E1B-595B69D3F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17FFB-237C-7FB8-15EE-93FD91C3B291}"/>
              </a:ext>
            </a:extLst>
          </p:cNvPr>
          <p:cNvSpPr>
            <a:spLocks noGrp="1"/>
          </p:cNvSpPr>
          <p:nvPr>
            <p:ph type="title"/>
          </p:nvPr>
        </p:nvSpPr>
        <p:spPr>
          <a:xfrm>
            <a:off x="1141414" y="113122"/>
            <a:ext cx="9905998" cy="1941920"/>
          </a:xfrm>
        </p:spPr>
        <p:txBody>
          <a:bodyPr>
            <a:noAutofit/>
          </a:bodyPr>
          <a:lstStyle/>
          <a:p>
            <a:r>
              <a:rPr lang="en-US" sz="4800" cap="none" dirty="0">
                <a:effectLst>
                  <a:outerShdw blurRad="38100" dist="38100" dir="2700000" algn="tl">
                    <a:srgbClr val="000000">
                      <a:alpha val="43137"/>
                    </a:srgbClr>
                  </a:outerShdw>
                </a:effectLst>
                <a:latin typeface="Rockwell" panose="02060603020205020403" pitchFamily="18" charset="0"/>
              </a:rPr>
              <a:t>The Christians New Freedom Imparts Courage And Peace</a:t>
            </a:r>
            <a:endParaRPr lang="en-US" cap="none" dirty="0">
              <a:effectLst>
                <a:outerShdw blurRad="38100" dist="38100" dir="2700000" algn="tl">
                  <a:srgbClr val="000000">
                    <a:alpha val="43137"/>
                  </a:srgbClr>
                </a:outerShdw>
              </a:effectLst>
              <a:latin typeface="Rockwell" panose="02060603020205020403" pitchFamily="18" charset="0"/>
            </a:endParaRPr>
          </a:p>
        </p:txBody>
      </p:sp>
      <p:sp>
        <p:nvSpPr>
          <p:cNvPr id="3" name="Content Placeholder 2">
            <a:extLst>
              <a:ext uri="{FF2B5EF4-FFF2-40B4-BE49-F238E27FC236}">
                <a16:creationId xmlns:a16="http://schemas.microsoft.com/office/drawing/2014/main" id="{1CE7F343-6BD8-E430-265F-DEC2DF063FC2}"/>
              </a:ext>
            </a:extLst>
          </p:cNvPr>
          <p:cNvSpPr>
            <a:spLocks noGrp="1"/>
          </p:cNvSpPr>
          <p:nvPr>
            <p:ph idx="1"/>
          </p:nvPr>
        </p:nvSpPr>
        <p:spPr>
          <a:xfrm>
            <a:off x="971329" y="2055042"/>
            <a:ext cx="10246167" cy="3930977"/>
          </a:xfrm>
        </p:spPr>
        <p:txBody>
          <a:bodyPr>
            <a:noAutofit/>
          </a:bodyPr>
          <a:lstStyle/>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Timothy 1:7 “God has not given us a spirit of fear, but of power and of love and of a sound mind” </a:t>
            </a:r>
          </a:p>
          <a:p>
            <a:pPr>
              <a:lnSpc>
                <a:spcPct val="100000"/>
              </a:lnSpc>
            </a:pP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Philippians 4:7 “And the peace of God, which surpasses all understanding, will guard your hearts and minds through Christ” </a:t>
            </a:r>
          </a:p>
        </p:txBody>
      </p:sp>
    </p:spTree>
    <p:extLst>
      <p:ext uri="{BB962C8B-B14F-4D97-AF65-F5344CB8AC3E}">
        <p14:creationId xmlns:p14="http://schemas.microsoft.com/office/powerpoint/2010/main" val="406110085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TF77815013_Problem-solution cycle_RVA_v3" id="{20834410-FC37-46AC-ACB7-FB202F8C4BA9}" vid="{1ED24379-BFF7-4E2F-B7EC-A47C906E21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579702B-25C7-40D7-9E29-7686B11A9660}">
  <ds:schemaRefs>
    <ds:schemaRef ds:uri="http://schemas.microsoft.com/sharepoint/v3/contenttype/forms"/>
  </ds:schemaRefs>
</ds:datastoreItem>
</file>

<file path=customXml/itemProps2.xml><?xml version="1.0" encoding="utf-8"?>
<ds:datastoreItem xmlns:ds="http://schemas.openxmlformats.org/officeDocument/2006/customXml" ds:itemID="{A7C0B241-13E5-418D-8920-D23491E2D2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66CFD-F94E-4AE5-ACEA-86FEC0F48A1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Problemsolution cycle </Template>
  <TotalTime>1500</TotalTime>
  <Words>758</Words>
  <Application>Microsoft Office PowerPoint</Application>
  <PresentationFormat>Widescreen</PresentationFormat>
  <Paragraphs>68</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Rockwell</vt:lpstr>
      <vt:lpstr>Tahoma</vt:lpstr>
      <vt:lpstr>Tw Cen MT</vt:lpstr>
      <vt:lpstr>Circuit</vt:lpstr>
      <vt:lpstr>PowerPoint Presentation</vt:lpstr>
      <vt:lpstr>“It is a tormenting thing to fear what one cannot overcome.”</vt:lpstr>
      <vt:lpstr>Without Christ, man would be fearfully and helplessly in the bondage of sin!</vt:lpstr>
      <vt:lpstr>Freedom From Sin</vt:lpstr>
      <vt:lpstr>The God Of Deliverance</vt:lpstr>
      <vt:lpstr>God Provides Freedom </vt:lpstr>
      <vt:lpstr>Christ Offers  Freedom From:</vt:lpstr>
      <vt:lpstr>Life Of A Christian: Christ as Savior, and King &amp; Christ FOR Us and IN Us</vt:lpstr>
      <vt:lpstr>Disciplined Freedom In Christ</vt:lpstr>
      <vt:lpstr>The Blessings Of Freedom In Christ Involve:</vt:lpstr>
      <vt:lpstr>The Gift Of Freedom  -  A Treasure to Preserve</vt:lpstr>
      <vt:lpstr>Freedom Calls For Gratitude And Godly Living, Including:</vt:lpstr>
      <vt:lpstr>Freedom Is Reason To Rejoice – Free For Service:</vt:lpstr>
      <vt:lpstr>We Can Be Confident Of The Eternal Outcome Of Our Freedom From Sin</vt:lpstr>
      <vt:lpstr>The Christians New Freedom Imparts Courage And Peace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12</cp:revision>
  <dcterms:created xsi:type="dcterms:W3CDTF">2024-02-15T19:02:19Z</dcterms:created>
  <dcterms:modified xsi:type="dcterms:W3CDTF">2024-02-16T20:05:39Z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